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1" r:id="rId4"/>
    <p:sldId id="262" r:id="rId5"/>
    <p:sldId id="263" r:id="rId6"/>
    <p:sldId id="264" r:id="rId7"/>
    <p:sldId id="265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healthpartners.mobilehealth@g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Integrating Health and Safety (H&amp;S) into agro-processing and farming</a:t>
            </a:r>
          </a:p>
        </p:txBody>
      </p:sp>
    </p:spTree>
    <p:extLst>
      <p:ext uri="{BB962C8B-B14F-4D97-AF65-F5344CB8AC3E}">
        <p14:creationId xmlns:p14="http://schemas.microsoft.com/office/powerpoint/2010/main" val="2571000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HealthPartners a company registered in 2001,with a purpose to provide Mobile Health services to various workplaces including farms. The company is </a:t>
            </a:r>
            <a:r>
              <a:rPr lang="en-US" dirty="0"/>
              <a:t>run by a team of health Professionals; who are experienced and have worked extensively within the Botswana’s health system. </a:t>
            </a:r>
            <a:r>
              <a:rPr lang="en-US" dirty="0" smtClean="0"/>
              <a:t>HealthPartners </a:t>
            </a:r>
            <a:r>
              <a:rPr lang="en-US" dirty="0"/>
              <a:t>is licensed by the Ministry of </a:t>
            </a:r>
            <a:r>
              <a:rPr lang="en-US" dirty="0" smtClean="0"/>
              <a:t>Health and certified by BQA to train in Public Health issues including Occupational Health and Safety.</a:t>
            </a:r>
            <a:endParaRPr lang="en-US" dirty="0"/>
          </a:p>
          <a:p>
            <a:pPr marL="0" indent="0">
              <a:buNone/>
            </a:pPr>
            <a:r>
              <a:rPr lang="en-US" b="1" dirty="0" smtClean="0"/>
              <a:t>OUR VISION</a:t>
            </a:r>
          </a:p>
          <a:p>
            <a:r>
              <a:rPr lang="en-US" b="1" dirty="0" smtClean="0"/>
              <a:t>Is to:  </a:t>
            </a:r>
            <a:r>
              <a:rPr lang="en-US" dirty="0"/>
              <a:t>Form strong partnerships and collaborate with other stakeholders to </a:t>
            </a:r>
            <a:r>
              <a:rPr lang="en-US" dirty="0" smtClean="0"/>
              <a:t>develop and  </a:t>
            </a:r>
            <a:r>
              <a:rPr lang="en-US" dirty="0"/>
              <a:t>implement a holistic approach towards to total well being of the </a:t>
            </a:r>
            <a:r>
              <a:rPr lang="en-US" smtClean="0"/>
              <a:t>working </a:t>
            </a:r>
            <a:r>
              <a:rPr lang="en-US" smtClean="0"/>
              <a:t>po</a:t>
            </a:r>
            <a:r>
              <a:rPr lang="en-US" dirty="0"/>
              <a:t>p</a:t>
            </a:r>
            <a:r>
              <a:rPr lang="en-US" smtClean="0"/>
              <a:t>ulation </a:t>
            </a:r>
            <a:r>
              <a:rPr lang="en-US" dirty="0" smtClean="0"/>
              <a:t>in Botswana</a:t>
            </a:r>
          </a:p>
          <a:p>
            <a:r>
              <a:rPr lang="en-US" dirty="0" smtClean="0"/>
              <a:t>Our Contacts: are located at the Green Villa </a:t>
            </a:r>
            <a:r>
              <a:rPr lang="en-US" dirty="0" err="1" smtClean="0"/>
              <a:t>Matebeleng</a:t>
            </a:r>
            <a:r>
              <a:rPr lang="en-US" dirty="0" smtClean="0"/>
              <a:t> </a:t>
            </a:r>
          </a:p>
          <a:p>
            <a:r>
              <a:rPr lang="en-US" dirty="0" smtClean="0"/>
              <a:t>Email: </a:t>
            </a:r>
            <a:r>
              <a:rPr lang="en-US" dirty="0" smtClean="0">
                <a:hlinkClick r:id="rId2"/>
              </a:rPr>
              <a:t>healthpartners.mobilehealth@gmail.com</a:t>
            </a:r>
            <a:r>
              <a:rPr lang="en-US" dirty="0" smtClean="0"/>
              <a:t>  Tel: 77511805/71777711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872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Occupational Health and Physical Risks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Farming and processing are physically demanding. Long-term health issues often stem from repetitive motions and environmental exposure.</a:t>
            </a:r>
          </a:p>
          <a:p>
            <a:pPr lvl="0"/>
            <a:r>
              <a:rPr lang="en-US" dirty="0"/>
              <a:t>​</a:t>
            </a:r>
            <a:r>
              <a:rPr lang="en-US" b="1" dirty="0"/>
              <a:t>Ergonomics:</a:t>
            </a:r>
            <a:r>
              <a:rPr lang="en-US" dirty="0"/>
              <a:t> Prevent musculoskeletal disorders (MSDs) by implementing proper lifting techniques, adjustable workstations in processing plants, and seats with vibration dampening on tractors.</a:t>
            </a:r>
          </a:p>
          <a:p>
            <a:pPr lvl="0"/>
            <a:r>
              <a:rPr lang="en-US" dirty="0"/>
              <a:t>​</a:t>
            </a:r>
            <a:r>
              <a:rPr lang="en-US" b="1" dirty="0"/>
              <a:t>Noise Control:</a:t>
            </a:r>
            <a:r>
              <a:rPr lang="en-US" dirty="0"/>
              <a:t> Prolonged exposure to milling machines, grinders, and heavy tractors causes permanent hearing loss. Use of high-quality PPE (earplugs/muffs) is non-negotiable.</a:t>
            </a:r>
          </a:p>
          <a:p>
            <a:r>
              <a:rPr lang="en-US" dirty="0"/>
              <a:t>​</a:t>
            </a:r>
            <a:r>
              <a:rPr lang="en-US" b="1" dirty="0"/>
              <a:t>Dust and Respiratory Health:</a:t>
            </a:r>
            <a:r>
              <a:rPr lang="en-US" dirty="0"/>
              <a:t> Grain dust, animal dander, and flour can cause "</a:t>
            </a:r>
            <a:r>
              <a:rPr lang="en-US" b="1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149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Machinery and Equipment Safety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Mechanical hazards are the leading cause of acute injuries (crushing, entanglement, or falls).</a:t>
            </a:r>
          </a:p>
          <a:p>
            <a:pPr lvl="0"/>
            <a:r>
              <a:rPr lang="en-US" dirty="0"/>
              <a:t>​</a:t>
            </a:r>
            <a:r>
              <a:rPr lang="en-US" b="1" dirty="0"/>
              <a:t>Machine Guarding:</a:t>
            </a:r>
            <a:r>
              <a:rPr lang="en-US" dirty="0"/>
              <a:t> Ensure all Moving parts, belts, and pulleys on processing equipment are shielded.</a:t>
            </a:r>
          </a:p>
          <a:p>
            <a:pPr lvl="0"/>
            <a:r>
              <a:rPr lang="en-US" dirty="0"/>
              <a:t>​</a:t>
            </a:r>
            <a:r>
              <a:rPr lang="en-US" b="1" dirty="0"/>
              <a:t>Lockout/</a:t>
            </a:r>
            <a:r>
              <a:rPr lang="en-US" b="1" dirty="0" err="1"/>
              <a:t>Tagout</a:t>
            </a:r>
            <a:r>
              <a:rPr lang="en-US" b="1" dirty="0"/>
              <a:t> (LOTO):</a:t>
            </a:r>
            <a:r>
              <a:rPr lang="en-US" dirty="0"/>
              <a:t> A strict protocol to ensure machines are powered down and "locked" during maintenance so they don't restart unexpectedly.</a:t>
            </a:r>
          </a:p>
          <a:p>
            <a:pPr lvl="0"/>
            <a:r>
              <a:rPr lang="en-US" dirty="0"/>
              <a:t>​</a:t>
            </a:r>
            <a:r>
              <a:rPr lang="en-US" b="1" dirty="0"/>
              <a:t>Power Take-Off (PTO) Safety:</a:t>
            </a:r>
            <a:r>
              <a:rPr lang="en-US" dirty="0"/>
              <a:t> PTO shafts on tractors must be shielded; they are notorious for catching loose clothing and causing catastrophic injury.</a:t>
            </a:r>
          </a:p>
          <a:p>
            <a:r>
              <a:rPr lang="en-US" b="1" dirty="0"/>
              <a:t>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8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Confined Spaces and Silo 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Grain silos and manure pits are silent killers due to oxygen deficiency or toxic gases like H_2S (Hydrogen Sulfide) and CO_2.</a:t>
            </a:r>
          </a:p>
          <a:p>
            <a:pPr lvl="0"/>
            <a:r>
              <a:rPr lang="en-US" dirty="0"/>
              <a:t>​</a:t>
            </a:r>
            <a:r>
              <a:rPr lang="en-US" b="1" dirty="0"/>
              <a:t>Atmospheric Testing:</a:t>
            </a:r>
            <a:r>
              <a:rPr lang="en-US" dirty="0"/>
              <a:t> Always test the air before entry.</a:t>
            </a:r>
          </a:p>
          <a:p>
            <a:pPr lvl="0"/>
            <a:r>
              <a:rPr lang="en-US" dirty="0"/>
              <a:t>​</a:t>
            </a:r>
            <a:r>
              <a:rPr lang="en-US" b="1" dirty="0"/>
              <a:t>Engulfment Prevention:</a:t>
            </a:r>
            <a:r>
              <a:rPr lang="en-US" dirty="0"/>
              <a:t> Never enter a silo while grain is being loaded or unloaded. Use harnesses and "spotter" systems.</a:t>
            </a:r>
          </a:p>
          <a:p>
            <a:r>
              <a:rPr lang="en-US" b="1" dirty="0"/>
              <a:t>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512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Food Safety as Worker 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agro-processing, the safety of the product and the worker are linked.</a:t>
            </a:r>
          </a:p>
          <a:p>
            <a:pPr lvl="0"/>
            <a:r>
              <a:rPr lang="en-US" dirty="0"/>
              <a:t>​</a:t>
            </a:r>
            <a:r>
              <a:rPr lang="en-US" b="1" dirty="0"/>
              <a:t>Hygiene Infrastructure:</a:t>
            </a:r>
            <a:r>
              <a:rPr lang="en-US" dirty="0"/>
              <a:t> Accessible toilets and potable water prevent the spread of pathogens (like E. coli or Salmonella) between workers and into the food chain.</a:t>
            </a:r>
          </a:p>
          <a:p>
            <a:pPr lvl="0"/>
            <a:r>
              <a:rPr lang="en-US" dirty="0"/>
              <a:t>​</a:t>
            </a:r>
            <a:r>
              <a:rPr lang="en-US" b="1" dirty="0"/>
              <a:t>Cold Chain Safety:</a:t>
            </a:r>
            <a:r>
              <a:rPr lang="en-US" dirty="0"/>
              <a:t> In refrigerated processing, workers must be equipped with thermal gear to prevent hypothermia and frostbite.</a:t>
            </a:r>
          </a:p>
          <a:p>
            <a:r>
              <a:rPr lang="en-US" b="1" dirty="0"/>
              <a:t>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274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"Safety Culture" Checklist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make these stick, you need a framework rather than just a list of rules:</a:t>
            </a:r>
          </a:p>
          <a:p>
            <a:pPr lvl="0"/>
            <a:r>
              <a:rPr lang="en-US" dirty="0"/>
              <a:t>​</a:t>
            </a:r>
            <a:r>
              <a:rPr lang="en-US" b="1" dirty="0"/>
              <a:t>Risk Assessments:</a:t>
            </a:r>
            <a:r>
              <a:rPr lang="en-US" dirty="0"/>
              <a:t> Conduct a walkthrough for every season or new processing batch.</a:t>
            </a:r>
          </a:p>
          <a:p>
            <a:pPr lvl="0"/>
            <a:r>
              <a:rPr lang="en-US" dirty="0"/>
              <a:t>​</a:t>
            </a:r>
            <a:r>
              <a:rPr lang="en-US" b="1" dirty="0"/>
              <a:t>Training:</a:t>
            </a:r>
            <a:r>
              <a:rPr lang="en-US" dirty="0"/>
              <a:t> Conduct safety drills in the language the workers speak natively.</a:t>
            </a:r>
          </a:p>
          <a:p>
            <a:pPr lvl="0"/>
            <a:r>
              <a:rPr lang="en-US" dirty="0"/>
              <a:t>​</a:t>
            </a:r>
            <a:r>
              <a:rPr lang="en-US" b="1" dirty="0"/>
              <a:t>Emergency Response:</a:t>
            </a:r>
            <a:r>
              <a:rPr lang="en-US" dirty="0"/>
              <a:t> Keep first aid kits stocked for specific agricultural injuries (eye washes for chemicals, trauma kits for machinery).</a:t>
            </a:r>
          </a:p>
          <a:p>
            <a:pPr lvl="0"/>
            <a:r>
              <a:rPr lang="en-US" dirty="0"/>
              <a:t>​</a:t>
            </a:r>
            <a:r>
              <a:rPr lang="en-US" b="1" dirty="0"/>
              <a:t>Mental Health:</a:t>
            </a:r>
            <a:r>
              <a:rPr lang="en-US" dirty="0"/>
              <a:t> Acknowledge the stress of seasonal yields and financial pressure, which often leads to fatigue-related accidents.</a:t>
            </a:r>
          </a:p>
          <a:p>
            <a:r>
              <a:rPr lang="en-US" dirty="0"/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953146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9127" y="0"/>
            <a:ext cx="8876405" cy="1503680"/>
          </a:xfrm>
        </p:spPr>
        <p:txBody>
          <a:bodyPr>
            <a:normAutofit/>
          </a:bodyPr>
          <a:lstStyle/>
          <a:p>
            <a:r>
              <a:rPr lang="en-US" b="1" dirty="0"/>
              <a:t> </a:t>
            </a:r>
            <a:r>
              <a:rPr lang="en-US" sz="2700" b="1" dirty="0"/>
              <a:t>Chemical and Biological Hazards</a:t>
            </a:r>
            <a:br>
              <a:rPr lang="en-US" sz="2700" b="1" dirty="0"/>
            </a:br>
            <a:r>
              <a:rPr lang="en-US" sz="2700" dirty="0"/>
              <a:t/>
            </a:r>
            <a:br>
              <a:rPr lang="en-US" sz="2700" dirty="0"/>
            </a:b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203960"/>
            <a:ext cx="11301412" cy="4707262"/>
          </a:xfrm>
        </p:spPr>
        <p:txBody>
          <a:bodyPr/>
          <a:lstStyle/>
          <a:p>
            <a:r>
              <a:rPr lang="en-US" dirty="0"/>
              <a:t>This is where agro-processing differs significantly from standard manufacturing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641047" y="2112868"/>
          <a:ext cx="8811732" cy="3927664"/>
        </p:xfrm>
        <a:graphic>
          <a:graphicData uri="http://schemas.openxmlformats.org/drawingml/2006/table">
            <a:tbl>
              <a:tblPr/>
              <a:tblGrid>
                <a:gridCol w="2937244"/>
                <a:gridCol w="2937244"/>
                <a:gridCol w="2937244"/>
              </a:tblGrid>
              <a:tr h="361507">
                <a:tc>
                  <a:txBody>
                    <a:bodyPr/>
                    <a:lstStyle/>
                    <a:p>
                      <a:pPr rtl="0"/>
                      <a:r>
                        <a:rPr lang="en-US" sz="1800"/>
                        <a:t>Hazard Type</a:t>
                      </a:r>
                    </a:p>
                  </a:txBody>
                  <a:tcPr marL="90377" marR="90377" marT="45188" marB="451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800"/>
                        <a:t>Source</a:t>
                      </a:r>
                    </a:p>
                  </a:txBody>
                  <a:tcPr marL="90377" marR="90377" marT="45188" marB="451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800"/>
                        <a:t>Prevention Measure</a:t>
                      </a:r>
                    </a:p>
                  </a:txBody>
                  <a:tcPr marL="90377" marR="90377" marT="45188" marB="451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74898">
                <a:tc>
                  <a:txBody>
                    <a:bodyPr/>
                    <a:lstStyle/>
                    <a:p>
                      <a:pPr rtl="0"/>
                      <a:r>
                        <a:rPr lang="en-US" sz="1800">
                          <a:effectLst/>
                        </a:rPr>
                        <a:t>Pesticides/Fertilizers</a:t>
                      </a:r>
                    </a:p>
                  </a:txBody>
                  <a:tcPr marL="90377" marR="90377" marT="45188" marB="451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800">
                          <a:effectLst/>
                        </a:rPr>
                        <a:t>Crop spraying and storage</a:t>
                      </a:r>
                    </a:p>
                  </a:txBody>
                  <a:tcPr marL="90377" marR="90377" marT="45188" marB="451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800">
                          <a:effectLst/>
                        </a:rPr>
                        <a:t>Strict Re-entry Intervals (REI), specialized PPE, and integrated pest management (IPM).</a:t>
                      </a:r>
                    </a:p>
                  </a:txBody>
                  <a:tcPr marL="90377" marR="90377" marT="45188" marB="451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74898">
                <a:tc>
                  <a:txBody>
                    <a:bodyPr/>
                    <a:lstStyle/>
                    <a:p>
                      <a:pPr rtl="0"/>
                      <a:r>
                        <a:rPr lang="en-US" sz="1800">
                          <a:effectLst/>
                        </a:rPr>
                        <a:t>Zoonotic Diseases</a:t>
                      </a:r>
                    </a:p>
                  </a:txBody>
                  <a:tcPr marL="90377" marR="90377" marT="45188" marB="451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800">
                          <a:effectLst/>
                        </a:rPr>
                        <a:t>Livestock handling</a:t>
                      </a:r>
                    </a:p>
                  </a:txBody>
                  <a:tcPr marL="90377" marR="90377" marT="45188" marB="451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800">
                          <a:effectLst/>
                        </a:rPr>
                        <a:t>Vaccinations, hand-washing stations, and vector control (rats/insects).</a:t>
                      </a:r>
                    </a:p>
                  </a:txBody>
                  <a:tcPr marL="90377" marR="90377" marT="45188" marB="451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74898">
                <a:tc>
                  <a:txBody>
                    <a:bodyPr/>
                    <a:lstStyle/>
                    <a:p>
                      <a:pPr rtl="0"/>
                      <a:r>
                        <a:rPr lang="en-US" sz="1800">
                          <a:effectLst/>
                        </a:rPr>
                        <a:t>Chemical Cleaning</a:t>
                      </a:r>
                    </a:p>
                  </a:txBody>
                  <a:tcPr marL="90377" marR="90377" marT="45188" marB="451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800">
                          <a:effectLst/>
                        </a:rPr>
                        <a:t>Sanitizing processing lines</a:t>
                      </a:r>
                    </a:p>
                  </a:txBody>
                  <a:tcPr marL="90377" marR="90377" marT="45188" marB="451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800" dirty="0">
                          <a:effectLst/>
                        </a:rPr>
                        <a:t>Color-coded containers and Material Safety Data Sheets (MSDS) available at point of use.</a:t>
                      </a:r>
                    </a:p>
                  </a:txBody>
                  <a:tcPr marL="90377" marR="90377" marT="45188" marB="451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666888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1885</TotalTime>
  <Words>334</Words>
  <Application>Microsoft Office PowerPoint</Application>
  <PresentationFormat>Widescreen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Wisp</vt:lpstr>
      <vt:lpstr>Integrating Health and Safety (H&amp;S) into agro-processing and farming</vt:lpstr>
      <vt:lpstr>Brief introduction</vt:lpstr>
      <vt:lpstr>Occupational Health and Physical Risks</vt:lpstr>
      <vt:lpstr>Machinery and Equipment Safety </vt:lpstr>
      <vt:lpstr>Confined Spaces and Silo Safety</vt:lpstr>
      <vt:lpstr>Food Safety as Worker Safety</vt:lpstr>
      <vt:lpstr>The "Safety Culture" Checklist</vt:lpstr>
      <vt:lpstr> Chemical and Biological Hazards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Integrating Health and Safety (H&amp;S) into agro-processing and farming</dc:title>
  <dc:creator>Microsoft account</dc:creator>
  <cp:lastModifiedBy>Microsoft account</cp:lastModifiedBy>
  <cp:revision>15</cp:revision>
  <dcterms:created xsi:type="dcterms:W3CDTF">2026-04-13T05:05:38Z</dcterms:created>
  <dcterms:modified xsi:type="dcterms:W3CDTF">2026-04-22T06:56:48Z</dcterms:modified>
</cp:coreProperties>
</file>